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2" r:id="rId5"/>
    <p:sldId id="712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6C210C-53EA-BCAE-5C8C-92AC04537D08}" name="Oksa Siru (SA)" initials="OS(" userId="S::siru.oksa@aka.fi::58db1661-e4bc-45ee-85fa-a56de0b9995f" providerId="AD"/>
  <p188:author id="{386E5743-6ED4-006B-008B-6CCF7A52F9C4}" name="Räisänen Minna (SA)" initials="RM(" userId="S::minna.raisanen@aka.fi::41f182d7-31ff-4d1f-bd2f-2b9604e3831b" providerId="AD"/>
  <p188:author id="{F9A325DB-3622-EF00-655A-0E5C0C3EC73C}" name="Hemming Samuli (SA)" initials="HS(" userId="S::samuli.hemming@aka.fi::c73a26ee-64e4-412c-b275-2ee9c2ba24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  <a:srgbClr val="EEF5FC"/>
    <a:srgbClr val="FFFFFF"/>
    <a:srgbClr val="594A8B"/>
    <a:srgbClr val="071359"/>
    <a:srgbClr val="82BDCF"/>
    <a:srgbClr val="FFC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5770" autoAdjust="0"/>
  </p:normalViewPr>
  <p:slideViewPr>
    <p:cSldViewPr snapToGrid="0" showGuides="1">
      <p:cViewPr varScale="1">
        <p:scale>
          <a:sx n="164" d="100"/>
          <a:sy n="164" d="100"/>
        </p:scale>
        <p:origin x="156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329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CAE1417-7175-4B30-903D-75A6316542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785C00-5F16-4AC6-BB1B-EB4FBE771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D2E1-A9E6-4F31-952F-4D794628B6F5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D880B1-DFEB-47EA-9B4C-FC80D5812A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C30545-355E-446C-B393-A937FF9B5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7169-85BE-473F-8B43-5D7C3DCE9C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00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BD4F-38C8-4680-B9F2-4D056F8AAEA0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F96A3-265E-4AD4-B236-1DD9A59131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4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311337"/>
            <a:ext cx="9436100" cy="2022475"/>
            <a:chOff x="1121728" y="-203263"/>
            <a:chExt cx="9436100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9436100" cy="180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6680200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2438400"/>
            <a:ext cx="6120000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77EA1C4-27F5-1441-AC79-30AD55E95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72" y="2653200"/>
            <a:ext cx="2029656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3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A5F50-3CE1-43EC-B01E-A13F5C84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06476-E7C2-41EB-8D03-13E72760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440" y="1488440"/>
            <a:ext cx="5156200" cy="475996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FBC74D3B-9671-478A-A841-054B1C3594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5" y="1488440"/>
            <a:ext cx="5146675" cy="4759960"/>
          </a:xfrm>
        </p:spPr>
        <p:txBody>
          <a:bodyPr anchor="ctr" anchorCtr="0"/>
          <a:lstStyle>
            <a:lvl1pPr marL="0" indent="0" algn="ctr">
              <a:buNone/>
              <a:defRPr sz="18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2EE47DE-2122-4072-B3F5-FF5256C2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noProof="0"/>
              <a:t>Lisää esitykseen alaviite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04BD00-3158-4BBF-B204-AE14DA2F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64-6E1E-41C3-9579-5B6282ABBBFA}" type="datetime1">
              <a:rPr lang="en-GB" noProof="0" smtClean="0"/>
              <a:t>05/02/2024</a:t>
            </a:fld>
            <a:endParaRPr lang="en-GB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CB3870B-E5EB-4117-B0A1-09DA21E6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7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41026-EB09-4EED-A4D9-BFA199FA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C6A6CB9-00B1-4645-9593-181A083C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noProof="0"/>
              <a:t>Lisää esitykseen alaviite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37A86AF-3DF5-461B-85ED-94F3796B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A7D7-A1AA-40F7-A5FD-0F99DEF5854F}" type="datetime1">
              <a:rPr lang="en-GB" noProof="0" smtClean="0"/>
              <a:t>05/02/2024</a:t>
            </a:fld>
            <a:endParaRPr lang="en-GB" noProof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CD05FFFF-E7F5-4BE7-8346-A554B2FD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0087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9F5A56-B76F-4DC2-BADD-E1616610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noProof="0"/>
              <a:t>Lisää esitykseen alaviite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61134C-A363-403D-9827-0B51CB51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02C6-6ECC-4C18-8EA1-B07677BC58C7}" type="datetime1">
              <a:rPr lang="en-GB" noProof="0" smtClean="0"/>
              <a:t>05/02/2024</a:t>
            </a:fld>
            <a:endParaRPr lang="en-GB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3E6D79-0AFC-41E8-BD33-987F01AE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465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233922"/>
            <a:ext cx="7321062" cy="2022475"/>
            <a:chOff x="1121728" y="-203263"/>
            <a:chExt cx="7321062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4565162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4360985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05F9A0A-6725-9155-9F8F-619C114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193" y="6174000"/>
            <a:ext cx="1191268" cy="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5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75605"/>
            <a:ext cx="7321062" cy="2022475"/>
            <a:chOff x="1121728" y="-203263"/>
            <a:chExt cx="7321062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4565162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902668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1F93712-9C1B-85D2-40DE-36942ED95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193" y="6174000"/>
            <a:ext cx="1191268" cy="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3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233922"/>
            <a:ext cx="7321062" cy="2022475"/>
            <a:chOff x="1121728" y="-203263"/>
            <a:chExt cx="7321062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4565162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4360985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385030-04D9-D1F7-58D7-6CA7F6939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193" y="6174000"/>
            <a:ext cx="1191268" cy="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5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75605"/>
            <a:ext cx="7321062" cy="2022475"/>
            <a:chOff x="1121728" y="-203263"/>
            <a:chExt cx="7321062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4565162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902668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F2179FE-6145-F994-7167-865793E05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193" y="6174000"/>
            <a:ext cx="1191268" cy="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233922"/>
            <a:ext cx="7321062" cy="2022475"/>
            <a:chOff x="1121728" y="-203263"/>
            <a:chExt cx="7321062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4565162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4360985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00C5604-6BFF-B64D-ED04-97DA668F7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193" y="6174000"/>
            <a:ext cx="1191268" cy="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75605"/>
            <a:ext cx="7321062" cy="2022475"/>
            <a:chOff x="1121728" y="-203263"/>
            <a:chExt cx="7321062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4565162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902668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C68E1D-7C74-0483-22AD-418B1342D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193" y="6174000"/>
            <a:ext cx="1191268" cy="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FI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1928A6-7E65-452E-922E-7345A2914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75605"/>
            <a:ext cx="7321062" cy="2022854"/>
            <a:chOff x="0" y="775605"/>
            <a:chExt cx="7321062" cy="2022854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5125" y="2582559"/>
              <a:ext cx="714375" cy="215900"/>
            </a:xfrm>
            <a:prstGeom prst="rect">
              <a:avLst/>
            </a:prstGeom>
            <a:solidFill>
              <a:srgbClr val="E5A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65212" y="2582559"/>
              <a:ext cx="204788" cy="21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57300" y="2582559"/>
              <a:ext cx="584200" cy="215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827212" y="2582559"/>
              <a:ext cx="776288" cy="215900"/>
            </a:xfrm>
            <a:prstGeom prst="rect">
              <a:avLst/>
            </a:prstGeom>
            <a:solidFill>
              <a:srgbClr val="6F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92387" y="2582559"/>
              <a:ext cx="163513" cy="215900"/>
            </a:xfrm>
            <a:prstGeom prst="rect">
              <a:avLst/>
            </a:prstGeom>
            <a:solidFill>
              <a:srgbClr val="BD8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755900" y="2582559"/>
              <a:ext cx="4565162" cy="215900"/>
            </a:xfrm>
            <a:prstGeom prst="rect">
              <a:avLst/>
            </a:prstGeom>
            <a:solidFill>
              <a:srgbClr val="805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2582559"/>
              <a:ext cx="381000" cy="215900"/>
            </a:xfrm>
            <a:prstGeom prst="rect">
              <a:avLst/>
            </a:prstGeom>
            <a:solidFill>
              <a:srgbClr val="FFE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1C170083-251F-4FC7-80F6-3500E289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775605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7" name="Otsikko 1">
            <a:extLst>
              <a:ext uri="{FF2B5EF4-FFF2-40B4-BE49-F238E27FC236}">
                <a16:creationId xmlns:a16="http://schemas.microsoft.com/office/drawing/2014/main" id="{4F29B7DD-8F91-414E-B83F-FAE584463FC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902668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altLang="zh-CN" noProof="0"/>
              <a:t>Muokkaa ots. perustyyl. napsautt.</a:t>
            </a:r>
            <a:endParaRPr lang="en-GB" noProof="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9910C7-ADE0-44AC-8B92-1AFEDB05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2" y="6637659"/>
            <a:ext cx="12192787" cy="221441"/>
            <a:chOff x="412" y="6637659"/>
            <a:chExt cx="12192787" cy="22144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94C0551-95AF-4E7D-9D33-77EC86AE294F}"/>
                </a:ext>
              </a:extLst>
            </p:cNvPr>
            <p:cNvGrpSpPr/>
            <p:nvPr userDrawn="1"/>
          </p:nvGrpSpPr>
          <p:grpSpPr>
            <a:xfrm>
              <a:off x="2756312" y="6637659"/>
              <a:ext cx="9436887" cy="220341"/>
              <a:chOff x="2756312" y="6637659"/>
              <a:chExt cx="9436887" cy="220341"/>
            </a:xfrm>
          </p:grpSpPr>
          <p:sp>
            <p:nvSpPr>
              <p:cNvPr id="66" name="Rectangle 5">
                <a:extLst>
                  <a:ext uri="{FF2B5EF4-FFF2-40B4-BE49-F238E27FC236}">
                    <a16:creationId xmlns:a16="http://schemas.microsoft.com/office/drawing/2014/main" id="{5EE64C6D-1FCF-4433-9750-E4B5B1F2D7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0350615" y="6637659"/>
                <a:ext cx="582371" cy="2195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7" name="Rectangle 6">
                <a:extLst>
                  <a:ext uri="{FF2B5EF4-FFF2-40B4-BE49-F238E27FC236}">
                    <a16:creationId xmlns:a16="http://schemas.microsoft.com/office/drawing/2014/main" id="{AC8F81C7-C230-4DF0-A25C-1BC5EA5808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0921849" y="6637659"/>
                <a:ext cx="203671" cy="219583"/>
              </a:xfrm>
              <a:prstGeom prst="rect">
                <a:avLst/>
              </a:prstGeom>
              <a:solidFill>
                <a:srgbClr val="1A8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8" name="Rectangle 7">
                <a:extLst>
                  <a:ext uri="{FF2B5EF4-FFF2-40B4-BE49-F238E27FC236}">
                    <a16:creationId xmlns:a16="http://schemas.microsoft.com/office/drawing/2014/main" id="{44B34321-A9C3-414C-943E-DE36D16B3A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1112790" y="6637659"/>
                <a:ext cx="708075" cy="219583"/>
              </a:xfrm>
              <a:prstGeom prst="rect">
                <a:avLst/>
              </a:prstGeom>
              <a:solidFill>
                <a:srgbClr val="007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9" name="Rectangle 8">
                <a:extLst>
                  <a:ext uri="{FF2B5EF4-FFF2-40B4-BE49-F238E27FC236}">
                    <a16:creationId xmlns:a16="http://schemas.microsoft.com/office/drawing/2014/main" id="{F428B703-858F-403F-8560-E93283444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756312" y="6637659"/>
                <a:ext cx="6679376" cy="220341"/>
              </a:xfrm>
              <a:prstGeom prst="rect">
                <a:avLst/>
              </a:prstGeom>
              <a:solidFill>
                <a:srgbClr val="8058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70" name="Rectangle 9">
                <a:extLst>
                  <a:ext uri="{FF2B5EF4-FFF2-40B4-BE49-F238E27FC236}">
                    <a16:creationId xmlns:a16="http://schemas.microsoft.com/office/drawing/2014/main" id="{1CCAB706-2DDC-4D3C-8C27-73A49EE3C7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1811316" y="6637659"/>
                <a:ext cx="381883" cy="219583"/>
              </a:xfrm>
              <a:prstGeom prst="rect">
                <a:avLst/>
              </a:prstGeom>
              <a:solidFill>
                <a:srgbClr val="005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71" name="Rectangle 10">
                <a:extLst>
                  <a:ext uri="{FF2B5EF4-FFF2-40B4-BE49-F238E27FC236}">
                    <a16:creationId xmlns:a16="http://schemas.microsoft.com/office/drawing/2014/main" id="{7B5C54D6-5EA7-4C53-8BBF-B6DB2395D0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588436" y="6637659"/>
                <a:ext cx="762175" cy="219583"/>
              </a:xfrm>
              <a:prstGeom prst="rect">
                <a:avLst/>
              </a:prstGeom>
              <a:solidFill>
                <a:srgbClr val="6F418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72" name="Rectangle 11">
                <a:extLst>
                  <a:ext uri="{FF2B5EF4-FFF2-40B4-BE49-F238E27FC236}">
                    <a16:creationId xmlns:a16="http://schemas.microsoft.com/office/drawing/2014/main" id="{036F779A-D6CC-4256-81BF-417C15A60C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35675" y="6637659"/>
                <a:ext cx="152753" cy="219583"/>
              </a:xfrm>
              <a:prstGeom prst="rect">
                <a:avLst/>
              </a:prstGeom>
              <a:solidFill>
                <a:srgbClr val="BD80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A5DA4AC-1220-4CB1-ACE5-2A8A7FE00E10}"/>
                </a:ext>
              </a:extLst>
            </p:cNvPr>
            <p:cNvGrpSpPr/>
            <p:nvPr userDrawn="1"/>
          </p:nvGrpSpPr>
          <p:grpSpPr>
            <a:xfrm>
              <a:off x="412" y="6637659"/>
              <a:ext cx="2755900" cy="221441"/>
              <a:chOff x="412" y="6637659"/>
              <a:chExt cx="2755900" cy="221441"/>
            </a:xfrm>
          </p:grpSpPr>
          <p:sp>
            <p:nvSpPr>
              <p:cNvPr id="60" name="Rectangle 5">
                <a:extLst>
                  <a:ext uri="{FF2B5EF4-FFF2-40B4-BE49-F238E27FC236}">
                    <a16:creationId xmlns:a16="http://schemas.microsoft.com/office/drawing/2014/main" id="{FB9E247C-54D0-4F3A-B009-144F5EBD7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5537" y="6637659"/>
                <a:ext cx="714375" cy="221441"/>
              </a:xfrm>
              <a:prstGeom prst="rect">
                <a:avLst/>
              </a:prstGeom>
              <a:solidFill>
                <a:srgbClr val="DA8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1" name="Rectangle 6">
                <a:extLst>
                  <a:ext uri="{FF2B5EF4-FFF2-40B4-BE49-F238E27FC236}">
                    <a16:creationId xmlns:a16="http://schemas.microsoft.com/office/drawing/2014/main" id="{954BFB87-2A84-4866-88FF-A51FF58FD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065624" y="6637659"/>
                <a:ext cx="204788" cy="221441"/>
              </a:xfrm>
              <a:prstGeom prst="rect">
                <a:avLst/>
              </a:prstGeom>
              <a:solidFill>
                <a:srgbClr val="E5A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2" name="Rectangle 7">
                <a:extLst>
                  <a:ext uri="{FF2B5EF4-FFF2-40B4-BE49-F238E27FC236}">
                    <a16:creationId xmlns:a16="http://schemas.microsoft.com/office/drawing/2014/main" id="{3738E223-6614-4327-9991-0A2A4676A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257712" y="6637659"/>
                <a:ext cx="584200" cy="22144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3" name="Rectangle 8">
                <a:extLst>
                  <a:ext uri="{FF2B5EF4-FFF2-40B4-BE49-F238E27FC236}">
                    <a16:creationId xmlns:a16="http://schemas.microsoft.com/office/drawing/2014/main" id="{D2D51798-9609-4930-AABC-AC74D1A4A8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827624" y="6637659"/>
                <a:ext cx="776288" cy="22144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4" name="Rectangle 9">
                <a:extLst>
                  <a:ext uri="{FF2B5EF4-FFF2-40B4-BE49-F238E27FC236}">
                    <a16:creationId xmlns:a16="http://schemas.microsoft.com/office/drawing/2014/main" id="{535FB7E0-BFEF-4826-B4AA-FF9B81A2E1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592799" y="6637659"/>
                <a:ext cx="163513" cy="22144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5" name="Rectangle 12">
                <a:extLst>
                  <a:ext uri="{FF2B5EF4-FFF2-40B4-BE49-F238E27FC236}">
                    <a16:creationId xmlns:a16="http://schemas.microsoft.com/office/drawing/2014/main" id="{AEA308E0-3300-403A-90CA-49D3AF13D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412" y="6637659"/>
                <a:ext cx="381000" cy="221441"/>
              </a:xfrm>
              <a:prstGeom prst="rect">
                <a:avLst/>
              </a:prstGeom>
              <a:solidFill>
                <a:srgbClr val="FFE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840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311337"/>
            <a:ext cx="9436100" cy="2022475"/>
            <a:chOff x="1121728" y="-203263"/>
            <a:chExt cx="9436100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9436100" cy="180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6680200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2438400"/>
            <a:ext cx="6120000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5" name="Kuva 4" descr="Kuva, joka sisältää kohteen Fontti, Grafiikka, Sähkönsininen, kuvakaappaus&#10;&#10;Kuvaus luotu automaattisesti">
            <a:extLst>
              <a:ext uri="{FF2B5EF4-FFF2-40B4-BE49-F238E27FC236}">
                <a16:creationId xmlns:a16="http://schemas.microsoft.com/office/drawing/2014/main" id="{47983AC0-D4E7-2798-671A-D626FA990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72" y="2653200"/>
            <a:ext cx="2029656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FI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233922"/>
            <a:ext cx="7321062" cy="2022475"/>
            <a:chOff x="1121728" y="-203263"/>
            <a:chExt cx="7321062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7321062" cy="1806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E5A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6F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BD8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4565162" cy="215900"/>
            </a:xfrm>
            <a:prstGeom prst="rect">
              <a:avLst/>
            </a:prstGeom>
            <a:solidFill>
              <a:srgbClr val="805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FFE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4360985"/>
            <a:ext cx="6281615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altLang="zh-CN" noProof="0"/>
              <a:t>Muokkaa ots. perustyyl. napsautt.</a:t>
            </a:r>
            <a:endParaRPr lang="fi-FI" noProof="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E236D11-3C58-4813-A76E-63E4EB4B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2" y="6637659"/>
            <a:ext cx="12192787" cy="221441"/>
            <a:chOff x="412" y="6637659"/>
            <a:chExt cx="12192787" cy="22144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98BEB9C-8859-4E27-A9E5-A7E2F5E080F8}"/>
                </a:ext>
              </a:extLst>
            </p:cNvPr>
            <p:cNvGrpSpPr/>
            <p:nvPr userDrawn="1"/>
          </p:nvGrpSpPr>
          <p:grpSpPr>
            <a:xfrm>
              <a:off x="2756312" y="6637659"/>
              <a:ext cx="9436887" cy="220341"/>
              <a:chOff x="2756312" y="6637659"/>
              <a:chExt cx="9436887" cy="220341"/>
            </a:xfrm>
          </p:grpSpPr>
          <p:sp>
            <p:nvSpPr>
              <p:cNvPr id="66" name="Rectangle 5">
                <a:extLst>
                  <a:ext uri="{FF2B5EF4-FFF2-40B4-BE49-F238E27FC236}">
                    <a16:creationId xmlns:a16="http://schemas.microsoft.com/office/drawing/2014/main" id="{5E810DB5-8CF5-404D-BCF7-CF01496E8B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0350615" y="6637659"/>
                <a:ext cx="582371" cy="2195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7" name="Rectangle 6">
                <a:extLst>
                  <a:ext uri="{FF2B5EF4-FFF2-40B4-BE49-F238E27FC236}">
                    <a16:creationId xmlns:a16="http://schemas.microsoft.com/office/drawing/2014/main" id="{62D05D4A-7648-4F2F-9500-73D64CF434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0921849" y="6637659"/>
                <a:ext cx="203671" cy="219583"/>
              </a:xfrm>
              <a:prstGeom prst="rect">
                <a:avLst/>
              </a:prstGeom>
              <a:solidFill>
                <a:srgbClr val="1A8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8" name="Rectangle 7">
                <a:extLst>
                  <a:ext uri="{FF2B5EF4-FFF2-40B4-BE49-F238E27FC236}">
                    <a16:creationId xmlns:a16="http://schemas.microsoft.com/office/drawing/2014/main" id="{8CEB64F0-5912-425B-B03C-1C4314F821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1112790" y="6637659"/>
                <a:ext cx="708075" cy="219583"/>
              </a:xfrm>
              <a:prstGeom prst="rect">
                <a:avLst/>
              </a:prstGeom>
              <a:solidFill>
                <a:srgbClr val="007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9" name="Rectangle 8">
                <a:extLst>
                  <a:ext uri="{FF2B5EF4-FFF2-40B4-BE49-F238E27FC236}">
                    <a16:creationId xmlns:a16="http://schemas.microsoft.com/office/drawing/2014/main" id="{53CDDA31-4BE5-4B52-A560-CB7D886C83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756312" y="6637659"/>
                <a:ext cx="6679376" cy="220341"/>
              </a:xfrm>
              <a:prstGeom prst="rect">
                <a:avLst/>
              </a:prstGeom>
              <a:solidFill>
                <a:srgbClr val="8058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70" name="Rectangle 9">
                <a:extLst>
                  <a:ext uri="{FF2B5EF4-FFF2-40B4-BE49-F238E27FC236}">
                    <a16:creationId xmlns:a16="http://schemas.microsoft.com/office/drawing/2014/main" id="{8624E089-87CF-473E-839B-022EC42101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1811316" y="6637659"/>
                <a:ext cx="381883" cy="219583"/>
              </a:xfrm>
              <a:prstGeom prst="rect">
                <a:avLst/>
              </a:prstGeom>
              <a:solidFill>
                <a:srgbClr val="005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71" name="Rectangle 10">
                <a:extLst>
                  <a:ext uri="{FF2B5EF4-FFF2-40B4-BE49-F238E27FC236}">
                    <a16:creationId xmlns:a16="http://schemas.microsoft.com/office/drawing/2014/main" id="{7D1F4078-12B6-4B03-BB4F-C1B2F8B3E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588436" y="6637659"/>
                <a:ext cx="762175" cy="219583"/>
              </a:xfrm>
              <a:prstGeom prst="rect">
                <a:avLst/>
              </a:prstGeom>
              <a:solidFill>
                <a:srgbClr val="6F418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72" name="Rectangle 11">
                <a:extLst>
                  <a:ext uri="{FF2B5EF4-FFF2-40B4-BE49-F238E27FC236}">
                    <a16:creationId xmlns:a16="http://schemas.microsoft.com/office/drawing/2014/main" id="{87F0ADEF-EBBA-42A7-9255-DEA6FAF37C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35675" y="6637659"/>
                <a:ext cx="152753" cy="219583"/>
              </a:xfrm>
              <a:prstGeom prst="rect">
                <a:avLst/>
              </a:prstGeom>
              <a:solidFill>
                <a:srgbClr val="BD80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B6B105D-4A9E-4B22-8F99-E982E7B0837C}"/>
                </a:ext>
              </a:extLst>
            </p:cNvPr>
            <p:cNvGrpSpPr/>
            <p:nvPr userDrawn="1"/>
          </p:nvGrpSpPr>
          <p:grpSpPr>
            <a:xfrm>
              <a:off x="412" y="6637659"/>
              <a:ext cx="2755900" cy="221441"/>
              <a:chOff x="412" y="6637659"/>
              <a:chExt cx="2755900" cy="221441"/>
            </a:xfrm>
          </p:grpSpPr>
          <p:sp>
            <p:nvSpPr>
              <p:cNvPr id="60" name="Rectangle 5">
                <a:extLst>
                  <a:ext uri="{FF2B5EF4-FFF2-40B4-BE49-F238E27FC236}">
                    <a16:creationId xmlns:a16="http://schemas.microsoft.com/office/drawing/2014/main" id="{759E3C2E-6E5F-4207-A646-F4FAFF1F7C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365537" y="6637659"/>
                <a:ext cx="714375" cy="221441"/>
              </a:xfrm>
              <a:prstGeom prst="rect">
                <a:avLst/>
              </a:prstGeom>
              <a:solidFill>
                <a:srgbClr val="DA8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1" name="Rectangle 6">
                <a:extLst>
                  <a:ext uri="{FF2B5EF4-FFF2-40B4-BE49-F238E27FC236}">
                    <a16:creationId xmlns:a16="http://schemas.microsoft.com/office/drawing/2014/main" id="{A4E1073A-966E-4980-BF13-68BFD161E9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065624" y="6637659"/>
                <a:ext cx="204788" cy="221441"/>
              </a:xfrm>
              <a:prstGeom prst="rect">
                <a:avLst/>
              </a:prstGeom>
              <a:solidFill>
                <a:srgbClr val="E5A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2" name="Rectangle 7">
                <a:extLst>
                  <a:ext uri="{FF2B5EF4-FFF2-40B4-BE49-F238E27FC236}">
                    <a16:creationId xmlns:a16="http://schemas.microsoft.com/office/drawing/2014/main" id="{62A0B3CA-9050-403F-B7D2-BD1766C6D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257712" y="6637659"/>
                <a:ext cx="584200" cy="22144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3" name="Rectangle 8">
                <a:extLst>
                  <a:ext uri="{FF2B5EF4-FFF2-40B4-BE49-F238E27FC236}">
                    <a16:creationId xmlns:a16="http://schemas.microsoft.com/office/drawing/2014/main" id="{20E93084-DE6C-406B-8C22-AC5711ACE6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1827624" y="6637659"/>
                <a:ext cx="776288" cy="22144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4" name="Rectangle 9">
                <a:extLst>
                  <a:ext uri="{FF2B5EF4-FFF2-40B4-BE49-F238E27FC236}">
                    <a16:creationId xmlns:a16="http://schemas.microsoft.com/office/drawing/2014/main" id="{E8AB147A-A862-40DF-8075-799ADA475B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592799" y="6637659"/>
                <a:ext cx="163513" cy="22144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  <p:sp>
            <p:nvSpPr>
              <p:cNvPr id="65" name="Rectangle 12">
                <a:extLst>
                  <a:ext uri="{FF2B5EF4-FFF2-40B4-BE49-F238E27FC236}">
                    <a16:creationId xmlns:a16="http://schemas.microsoft.com/office/drawing/2014/main" id="{498E4357-B2EE-43D5-8B92-6176326CE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412" y="6637659"/>
                <a:ext cx="381000" cy="221441"/>
              </a:xfrm>
              <a:prstGeom prst="rect">
                <a:avLst/>
              </a:prstGeom>
              <a:solidFill>
                <a:srgbClr val="FFE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2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99A1A93-4DEF-4863-BD08-B2F08A55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311337"/>
            <a:ext cx="9436100" cy="2022475"/>
            <a:chOff x="1121728" y="-203263"/>
            <a:chExt cx="9436100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9436100" cy="180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6680200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E783CF78-3EE6-426D-9445-1EA10CCAA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6577D195-F582-437A-8A49-6FA9D7FBF4A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0A69C18-02CB-49FD-BCA5-2C72DE1DEA6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7D00B417-74A3-43E7-8CCE-5F9168AB983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BB5A55F7-31BD-4A3D-9CDF-FC20584E2E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CDA0AC4F-3A94-425B-A1FA-A29A0BDEE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9A3AB33A-872D-45BC-BF19-14097E6125E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BBA2BC98-C35C-4F00-B5DE-0EB6200925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2438400"/>
            <a:ext cx="6120000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5" name="Kuva 4" descr="Kuva, joka sisältää kohteen Fontti, Grafiikka, Sähkönsininen, kuvakaappaus&#10;&#10;Kuvaus luotu automaattisesti">
            <a:extLst>
              <a:ext uri="{FF2B5EF4-FFF2-40B4-BE49-F238E27FC236}">
                <a16:creationId xmlns:a16="http://schemas.microsoft.com/office/drawing/2014/main" id="{B525969C-D38E-9EE4-0276-B94339CBF8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72" y="2653200"/>
            <a:ext cx="2029656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Lippula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DB2F9B2-E896-36FC-3A07-4F03642EC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311337"/>
            <a:ext cx="9436100" cy="2022475"/>
            <a:chOff x="1121728" y="-203263"/>
            <a:chExt cx="9436100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9436100" cy="180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6680200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2438400"/>
            <a:ext cx="6120000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A5B9451B-35EE-6D96-2A35-2CAF8AA87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6E02E4E-F3B6-69AB-8CF4-BC30519ED20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EF69776-B087-B9C3-6009-D4042B1EBFE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5A7840C-1415-B102-DCF6-E59AC428B5F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D377BEC-55A0-7706-2E14-ABDD809E8AC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31321C8-3551-BDA4-EE08-7BE55E077E1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EC86587-A228-C67D-46ED-D100D083D0A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147A3E8-D9E9-95A9-824C-6C16ECC133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pic>
        <p:nvPicPr>
          <p:cNvPr id="14" name="Kuva 13" descr="Kuva, joka sisältää kohteen Fontti, Grafiikka, Sähkönsininen, kuvakaappaus&#10;&#10;Kuvaus luotu automaattisesti">
            <a:extLst>
              <a:ext uri="{FF2B5EF4-FFF2-40B4-BE49-F238E27FC236}">
                <a16:creationId xmlns:a16="http://schemas.microsoft.com/office/drawing/2014/main" id="{D5EDCE0D-47E8-3D04-0616-28521F8AC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72" y="2653200"/>
            <a:ext cx="2029656" cy="11520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FB69497A-E659-D324-246F-9E27236C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4" y="69755"/>
            <a:ext cx="3201742" cy="19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F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3254C7F-CCF1-92BC-6F43-921540433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311337"/>
            <a:ext cx="9436100" cy="2022475"/>
            <a:chOff x="1121728" y="-203263"/>
            <a:chExt cx="9436100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9436100" cy="180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6680200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2438400"/>
            <a:ext cx="6120000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91635AB-0795-29A1-FE6A-E41E6149D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11200" y="1228725"/>
            <a:ext cx="29615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000" dirty="0" err="1">
                <a:solidFill>
                  <a:schemeClr val="tx2"/>
                </a:solidFill>
                <a:highlight>
                  <a:srgbClr val="FFFFFF"/>
                </a:highlight>
                <a:latin typeface="Avenir Next LT Pro Demi" panose="020B0704020202020204" pitchFamily="34" charset="0"/>
              </a:rPr>
              <a:t>Research</a:t>
            </a:r>
            <a:r>
              <a:rPr lang="fi-FI" sz="2000" dirty="0">
                <a:solidFill>
                  <a:schemeClr val="tx2"/>
                </a:solidFill>
                <a:highlight>
                  <a:srgbClr val="FFFFFF"/>
                </a:highlight>
                <a:latin typeface="Avenir Next LT Pro Demi" panose="020B0704020202020204" pitchFamily="34" charset="0"/>
              </a:rPr>
              <a:t> </a:t>
            </a:r>
            <a:r>
              <a:rPr lang="fi-FI" sz="2000" dirty="0" err="1">
                <a:solidFill>
                  <a:schemeClr val="tx2"/>
                </a:solidFill>
                <a:highlight>
                  <a:srgbClr val="FFFFFF"/>
                </a:highlight>
                <a:latin typeface="Avenir Next LT Pro Demi" panose="020B0704020202020204" pitchFamily="34" charset="0"/>
              </a:rPr>
              <a:t>infrastructures</a:t>
            </a:r>
            <a:endParaRPr lang="fi-FI" sz="2000" dirty="0">
              <a:solidFill>
                <a:schemeClr val="tx2"/>
              </a:solidFill>
              <a:highlight>
                <a:srgbClr val="FFFFFF"/>
              </a:highlight>
              <a:latin typeface="Avenir Next LT Pro Demi" panose="020B0704020202020204" pitchFamily="34" charset="0"/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C10C49F1-3A07-4838-0D34-5621B9DB0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910CC6C6-CCF9-1F48-64AB-A907CD8916B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5719AB-38F1-6F5F-A54C-2803D4611DA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763DD3-0B1F-C54B-295C-CA3840221C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790F35-81A7-DF12-9C2A-00FEEBDE79D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B667689-A8A1-5E94-66CE-6F7F958C7AD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F6A6C30-6EB1-7DE0-6743-C12C5DBD83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91B53EF-69BA-4298-C841-7A6C32AE0B3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pic>
        <p:nvPicPr>
          <p:cNvPr id="14" name="Kuva 13" descr="Kuva, joka sisältää kohteen Fontti, Grafiikka, Sähkönsininen, kuvakaappaus&#10;&#10;Kuvaus luotu automaattisesti">
            <a:extLst>
              <a:ext uri="{FF2B5EF4-FFF2-40B4-BE49-F238E27FC236}">
                <a16:creationId xmlns:a16="http://schemas.microsoft.com/office/drawing/2014/main" id="{718364FB-A2FF-5E72-2060-5ED852616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72" y="2653200"/>
            <a:ext cx="2029656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ui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BE77EB8D-E6C0-8229-CF7A-FA502ABAC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99F34D67-21AD-45C5-8B04-52F4572A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311337"/>
            <a:ext cx="9436100" cy="2022475"/>
            <a:chOff x="1121728" y="-203263"/>
            <a:chExt cx="9436100" cy="2022475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4CB8CB09-4A67-4533-AD62-417D8203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-203263"/>
              <a:ext cx="9436100" cy="180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C40C257-A917-4FD9-9B10-522516A1A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86853" y="1603312"/>
              <a:ext cx="714375" cy="215900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150A6D42-9B1B-4D50-9EB8-271887FEC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86940" y="1603312"/>
              <a:ext cx="204788" cy="215900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275BDFA8-E7A7-41FE-A202-25559A8EF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379028" y="1603312"/>
              <a:ext cx="584200" cy="215900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65370108-77A6-42E2-8475-590360838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48940" y="1603312"/>
              <a:ext cx="776288" cy="215900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BB2A4D46-4474-4B1D-BE23-246C969C8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714115" y="1603312"/>
              <a:ext cx="163513" cy="215900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66FA0840-D7C0-4B4D-905D-8B639075C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877628" y="1603312"/>
              <a:ext cx="6680200" cy="215900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A02E21CC-17DD-4EA2-8E4A-0CA8D0507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21728" y="1603312"/>
              <a:ext cx="381000" cy="215900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B0F491-C65E-462E-8A7C-20DFB1F0B24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1200" y="2438400"/>
            <a:ext cx="6120000" cy="1666240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A383A748-78C7-ADD4-9D99-6F04A7535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4895D645-0056-403B-D6E6-FFDD36E0B9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71C00BDE-0912-335D-C6BC-280AC1BA7D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98C31C6-A7F7-D8EA-0484-B9456B6579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F5E87269-8863-F7E4-9BE3-2F06FCCF41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5CC0B92-098C-4F85-01AD-5FF2564E90A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1199DCDD-F242-F030-F4DA-97B2CBFC58C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3DF54F4-F9B2-8DE9-85EA-958840C31F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pic>
        <p:nvPicPr>
          <p:cNvPr id="12" name="Kuva 11" descr="Kuva, joka sisältää kohteen Fontti, Grafiikka, Sähkönsininen, kuvakaappaus&#10;&#10;Kuvaus luotu automaattisesti">
            <a:extLst>
              <a:ext uri="{FF2B5EF4-FFF2-40B4-BE49-F238E27FC236}">
                <a16:creationId xmlns:a16="http://schemas.microsoft.com/office/drawing/2014/main" id="{C6D3E3A7-4837-3EAF-5A8B-435CC545FC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72" y="2653200"/>
            <a:ext cx="2029656" cy="11520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291CE537-8BF0-C37D-5FAC-4F0D34A3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9" y="38436"/>
            <a:ext cx="2531261" cy="15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0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A5F50-3CE1-43EC-B01E-A13F5C84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06476-E7C2-41EB-8D03-13E727604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AAB5E6-C51B-4B69-8CED-BEE51410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noProof="0"/>
              <a:t>Lisää esitykseen alaviite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D72244-F6E7-413D-944A-740EDA91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2C2D-5D09-4455-B918-9C39BA96D5A6}" type="datetime1">
              <a:rPr lang="en-GB" noProof="0" smtClean="0"/>
              <a:t>05/02/2024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D0EE44-FED9-4B34-AF42-68C094E7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89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rgbClr val="EE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9758229-6DA2-E245-F6F1-D9302231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93" y="6174000"/>
            <a:ext cx="1191268" cy="324000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58BC2B8-F4EB-4787-AF1D-2E95FE33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353BCA4-997B-4EF0-B1D1-03AF81D8FF8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4AA562E6-62C9-48E7-B2D8-8F1016A5673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C8D25033-4719-4393-8252-E96AF6C9A8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68917AD-5F0E-4F88-BD67-1863CF23544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A81F6986-4C37-447D-BE1D-7CE5C6C0F72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069D00AF-8F51-4ED0-83AE-8AEE4E69F9E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3470B59C-4CD1-4A0D-AFCD-59849F4E3E1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EFA5F50-3CE1-43EC-B01E-A13F5C845496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06476-E7C2-41EB-8D03-13E727604CF0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2EE47DE-2122-4072-B3F5-FF5256C240D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r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esitykseen</a:t>
            </a:r>
            <a:r>
              <a:rPr lang="en-GB" noProof="0" dirty="0"/>
              <a:t> </a:t>
            </a:r>
            <a:r>
              <a:rPr lang="en-GB" noProof="0" dirty="0" err="1"/>
              <a:t>alaviite</a:t>
            </a:r>
            <a:endParaRPr lang="en-GB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04BD00-3158-4BBF-B204-AE14DA2FB41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F0821-0765-4946-ACC3-8319BF3900D0}" type="datetime1">
              <a:rPr lang="en-GB" noProof="0" smtClean="0"/>
              <a:t>05/02/2024</a:t>
            </a:fld>
            <a:endParaRPr lang="en-GB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CB3870B-E5EB-4117-B0A1-09DA21E63EF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3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A5949-BD39-4861-B94B-3091D4D5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9618C7-10ED-4A10-9F6F-968AC8C12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90400"/>
            <a:ext cx="5181600" cy="47592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EEF656-0122-46D0-B7FE-3DCD39AE9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960" y="1490400"/>
            <a:ext cx="5181600" cy="475920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DD09122-C56C-4B5C-A883-8ADD40AD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noProof="0"/>
              <a:t>Lisää esitykseen alaviite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15D8CEB-3D33-449B-ADAC-AA67E1A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6E0A-12DE-4FFE-B7A1-D944CA4B6795}" type="datetime1">
              <a:rPr lang="en-GB" noProof="0" smtClean="0"/>
              <a:t>05/02/2024</a:t>
            </a:fld>
            <a:endParaRPr lang="en-GB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D4080CE-2A26-44E7-9553-DC122614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474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BCFAE81C-034B-C809-1E81-978426555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93" y="6174000"/>
            <a:ext cx="1191268" cy="324000"/>
          </a:xfrm>
          <a:prstGeom prst="rect">
            <a:avLst/>
          </a:prstGeom>
        </p:spPr>
      </p:pic>
      <p:grpSp>
        <p:nvGrpSpPr>
          <p:cNvPr id="56" name="Ryhmä 55">
            <a:extLst>
              <a:ext uri="{FF2B5EF4-FFF2-40B4-BE49-F238E27FC236}">
                <a16:creationId xmlns:a16="http://schemas.microsoft.com/office/drawing/2014/main" id="{4147311F-6B6D-49C9-B237-2FBB12C7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6637659"/>
            <a:ext cx="12193200" cy="219583"/>
            <a:chOff x="14288" y="3319463"/>
            <a:chExt cx="12165012" cy="219075"/>
          </a:xfrm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799AF5A3-3071-489B-91D4-E704731720E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40975" y="3319463"/>
              <a:ext cx="581025" cy="219075"/>
            </a:xfrm>
            <a:prstGeom prst="rect">
              <a:avLst/>
            </a:prstGeom>
            <a:solidFill>
              <a:srgbClr val="66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5AB3E15E-B8A2-4A85-8362-AFCA7C766AB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910888" y="3319463"/>
              <a:ext cx="203200" cy="219075"/>
            </a:xfrm>
            <a:prstGeom prst="rect">
              <a:avLst/>
            </a:prstGeom>
            <a:solidFill>
              <a:srgbClr val="1A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CE4D3ABE-0C21-435C-B1D9-D57ABE347F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101388" y="3319463"/>
              <a:ext cx="706438" cy="219075"/>
            </a:xfrm>
            <a:prstGeom prst="rect">
              <a:avLst/>
            </a:prstGeom>
            <a:solidFill>
              <a:srgbClr val="007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51772F92-3BB9-49CA-B3C8-730493164B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8" y="3319463"/>
              <a:ext cx="9413875" cy="219075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Rectangle 9">
              <a:extLst>
                <a:ext uri="{FF2B5EF4-FFF2-40B4-BE49-F238E27FC236}">
                  <a16:creationId xmlns:a16="http://schemas.microsoft.com/office/drawing/2014/main" id="{6221B2FA-C681-4249-A75A-3F5CD0888B3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1798300" y="3319463"/>
              <a:ext cx="381000" cy="219075"/>
            </a:xfrm>
            <a:prstGeom prst="rect">
              <a:avLst/>
            </a:prstGeom>
            <a:solidFill>
              <a:srgbClr val="005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41282214-0E10-4969-ADF6-F1CD7B6C0BE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580563" y="3319463"/>
              <a:ext cx="760413" cy="219075"/>
            </a:xfrm>
            <a:prstGeom prst="rect">
              <a:avLst/>
            </a:prstGeom>
            <a:solidFill>
              <a:srgbClr val="B3D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0750F169-63D5-4093-96B0-5627C415864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428163" y="3319463"/>
              <a:ext cx="152400" cy="219075"/>
            </a:xfrm>
            <a:prstGeom prst="rect">
              <a:avLst/>
            </a:prstGeom>
            <a:solidFill>
              <a:srgbClr val="CC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9F56A6B-61A7-4993-A01B-A267210E6A6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1360" y="242045"/>
            <a:ext cx="10749280" cy="10847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ots</a:t>
            </a:r>
            <a:r>
              <a:rPr lang="en-GB" noProof="0" dirty="0"/>
              <a:t>. </a:t>
            </a:r>
            <a:r>
              <a:rPr lang="en-GB" noProof="0" dirty="0" err="1"/>
              <a:t>perustyyl</a:t>
            </a:r>
            <a:r>
              <a:rPr lang="en-GB" noProof="0" dirty="0"/>
              <a:t>. </a:t>
            </a:r>
            <a:r>
              <a:rPr lang="en-GB" noProof="0" dirty="0" err="1"/>
              <a:t>napsautt</a:t>
            </a:r>
            <a:r>
              <a:rPr lang="en-GB" noProof="0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073992-7D9D-4D9C-AF92-C70679B95BF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21360" y="1488440"/>
            <a:ext cx="10749280" cy="4759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4"/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D92266-18EB-45F6-B4DC-E43B3835C18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658689"/>
            <a:ext cx="5321300" cy="1885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noProof="0" dirty="0" err="1"/>
              <a:t>Lisää</a:t>
            </a:r>
            <a:r>
              <a:rPr lang="en-GB" noProof="0" dirty="0"/>
              <a:t> </a:t>
            </a:r>
            <a:r>
              <a:rPr lang="en-GB" noProof="0" dirty="0" err="1"/>
              <a:t>esitykseen</a:t>
            </a:r>
            <a:r>
              <a:rPr lang="en-GB" noProof="0" dirty="0"/>
              <a:t> </a:t>
            </a:r>
            <a:r>
              <a:rPr lang="en-GB" noProof="0" dirty="0" err="1"/>
              <a:t>alaviite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FD52C0-53AF-47A1-86D7-962EDD21EBA8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563100" y="6658689"/>
            <a:ext cx="815975" cy="1885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D34B5E3-F3C3-4759-A887-D6725270DCD6}" type="datetime1">
              <a:rPr lang="en-GB" noProof="0" smtClean="0"/>
              <a:t>05/02/2024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D41144-91AA-4AB3-8381-3FA751590F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18849" y="6658689"/>
            <a:ext cx="698501" cy="1885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fld id="{2440C4D5-721B-4CEA-85F8-7737A3483459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79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8" r:id="rId4"/>
    <p:sldLayoutId id="2147483669" r:id="rId5"/>
    <p:sldLayoutId id="2147483670" r:id="rId6"/>
    <p:sldLayoutId id="2147483650" r:id="rId7"/>
    <p:sldLayoutId id="2147483658" r:id="rId8"/>
    <p:sldLayoutId id="2147483652" r:id="rId9"/>
    <p:sldLayoutId id="2147483659" r:id="rId10"/>
    <p:sldLayoutId id="2147483654" r:id="rId11"/>
    <p:sldLayoutId id="2147483655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1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Source Sans Pro" panose="020B0503030403020204" pitchFamily="34" charset="0"/>
        <a:buChar char="•"/>
        <a:defRPr sz="3200" kern="1200" spc="-60" baseline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Source Sans Pro" panose="020B0503030403020204" pitchFamily="34" charset="0"/>
        <a:buChar char="−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68288" algn="l" defTabSz="914400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Source Sans Pro" panose="020B0503030403020204" pitchFamily="34" charset="0"/>
        <a:buChar char="−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Source Sans Pro" panose="020B0503030403020204" pitchFamily="34" charset="0"/>
        <a:buChar char="−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2C12B-0994-42F6-94E7-DEB450AF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438400"/>
            <a:ext cx="6965879" cy="1666240"/>
          </a:xfrm>
        </p:spPr>
        <p:txBody>
          <a:bodyPr/>
          <a:lstStyle/>
          <a:p>
            <a:pPr algn="ctr"/>
            <a:r>
              <a:rPr lang="en-GB" sz="2800" noProof="0" dirty="0"/>
              <a:t>Joint Call with U.S. Department of </a:t>
            </a:r>
            <a:r>
              <a:rPr lang="en-GB" sz="2800" noProof="0" dirty="0" err="1"/>
              <a:t>Defense</a:t>
            </a:r>
            <a:r>
              <a:rPr lang="en-GB" sz="2800" noProof="0" dirty="0"/>
              <a:t> 2024:</a:t>
            </a:r>
            <a:br>
              <a:rPr lang="en-GB" sz="2800" noProof="0" dirty="0"/>
            </a:br>
            <a:r>
              <a:rPr lang="en-GB" sz="2700" b="0" dirty="0"/>
              <a:t>Future Information Architecture for IoT</a:t>
            </a:r>
            <a:br>
              <a:rPr lang="en-GB" sz="2800" noProof="0" dirty="0">
                <a:highlight>
                  <a:srgbClr val="FFFF00"/>
                </a:highlight>
              </a:rPr>
            </a:br>
            <a:r>
              <a:rPr lang="en-GB" sz="1800" b="0" noProof="0" dirty="0"/>
              <a:t>Call info, </a:t>
            </a:r>
            <a:r>
              <a:rPr lang="en-GB" sz="1800" b="0" dirty="0"/>
              <a:t>31</a:t>
            </a:r>
            <a:r>
              <a:rPr lang="en-GB" sz="1800" b="0" noProof="0" dirty="0"/>
              <a:t> Jan 2024</a:t>
            </a:r>
          </a:p>
        </p:txBody>
      </p:sp>
      <p:pic>
        <p:nvPicPr>
          <p:cNvPr id="4" name="Picture 4" descr="U.S. Department of Defense Research and Engineering - SLAMR 2.0 - Naval  Postgraduate School">
            <a:extLst>
              <a:ext uri="{FF2B5EF4-FFF2-40B4-BE49-F238E27FC236}">
                <a16:creationId xmlns:a16="http://schemas.microsoft.com/office/drawing/2014/main" id="{25AB3007-49B0-00DF-107D-FA3A3A1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45" y="1512813"/>
            <a:ext cx="1500027" cy="15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45663-B912-7B43-2AA4-CA8C769F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66" y="242045"/>
            <a:ext cx="10997174" cy="1084731"/>
          </a:xfrm>
        </p:spPr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application</a:t>
            </a:r>
            <a:r>
              <a:rPr lang="fi-FI" dirty="0"/>
              <a:t> &amp;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procedure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D430E2-E51B-8E26-C0F7-AFF31918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2C2D-5D09-4455-B918-9C39BA96D5A6}" type="datetime1">
              <a:rPr lang="en-GB" noProof="0" smtClean="0"/>
              <a:t>05/02/2024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883E5E-C9BC-8B10-CB07-580F3DD1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4D5-721B-4CEA-85F8-7737A3483459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57BE9B-B3F0-24CE-F23F-F61440CB5549}"/>
              </a:ext>
            </a:extLst>
          </p:cNvPr>
          <p:cNvSpPr/>
          <p:nvPr/>
        </p:nvSpPr>
        <p:spPr>
          <a:xfrm>
            <a:off x="431514" y="1500028"/>
            <a:ext cx="2815119" cy="1559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1. </a:t>
            </a:r>
            <a:r>
              <a:rPr lang="fi-FI" b="1" dirty="0" err="1">
                <a:solidFill>
                  <a:schemeClr val="tx1"/>
                </a:solidFill>
              </a:rPr>
              <a:t>Submit</a:t>
            </a:r>
            <a:r>
              <a:rPr lang="fi-FI" b="1" dirty="0">
                <a:solidFill>
                  <a:schemeClr val="tx1"/>
                </a:solidFill>
              </a:rPr>
              <a:t> ’White Paper’ by </a:t>
            </a:r>
            <a:r>
              <a:rPr lang="fi-FI" b="1" dirty="0" err="1">
                <a:solidFill>
                  <a:schemeClr val="tx1"/>
                </a:solidFill>
              </a:rPr>
              <a:t>email</a:t>
            </a:r>
            <a:r>
              <a:rPr lang="fi-FI" b="1" dirty="0">
                <a:solidFill>
                  <a:schemeClr val="tx1"/>
                </a:solidFill>
              </a:rPr>
              <a:t> to </a:t>
            </a:r>
            <a:r>
              <a:rPr lang="fi-FI" b="1" dirty="0" err="1">
                <a:solidFill>
                  <a:schemeClr val="tx1"/>
                </a:solidFill>
              </a:rPr>
              <a:t>both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DoD</a:t>
            </a:r>
            <a:r>
              <a:rPr lang="fi-FI" b="1" dirty="0">
                <a:solidFill>
                  <a:schemeClr val="tx1"/>
                </a:solidFill>
              </a:rPr>
              <a:t> and RCF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6E6BBA-F88E-E777-EBBA-21A148BBFEEB}"/>
              </a:ext>
            </a:extLst>
          </p:cNvPr>
          <p:cNvSpPr/>
          <p:nvPr/>
        </p:nvSpPr>
        <p:spPr>
          <a:xfrm>
            <a:off x="4038600" y="1500027"/>
            <a:ext cx="2815119" cy="1559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2. </a:t>
            </a:r>
            <a:r>
              <a:rPr lang="fi-FI" b="1" dirty="0" err="1">
                <a:solidFill>
                  <a:schemeClr val="tx1"/>
                </a:solidFill>
              </a:rPr>
              <a:t>Invitation</a:t>
            </a:r>
            <a:r>
              <a:rPr lang="fi-FI" b="1" dirty="0">
                <a:solidFill>
                  <a:schemeClr val="tx1"/>
                </a:solidFill>
              </a:rPr>
              <a:t> to </a:t>
            </a:r>
            <a:r>
              <a:rPr lang="fi-FI" b="1" dirty="0" err="1">
                <a:solidFill>
                  <a:schemeClr val="tx1"/>
                </a:solidFill>
              </a:rPr>
              <a:t>submit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full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proposal</a:t>
            </a:r>
            <a:r>
              <a:rPr lang="fi-FI" b="1" dirty="0">
                <a:solidFill>
                  <a:schemeClr val="tx1"/>
                </a:solidFill>
              </a:rPr>
              <a:t> (</a:t>
            </a:r>
            <a:r>
              <a:rPr lang="fi-FI" b="1" dirty="0" err="1">
                <a:solidFill>
                  <a:schemeClr val="tx1"/>
                </a:solidFill>
              </a:rPr>
              <a:t>DoD</a:t>
            </a:r>
            <a:r>
              <a:rPr lang="fi-FI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22D9702-C15A-5240-D54E-204E3D526C8B}"/>
              </a:ext>
            </a:extLst>
          </p:cNvPr>
          <p:cNvSpPr/>
          <p:nvPr/>
        </p:nvSpPr>
        <p:spPr>
          <a:xfrm>
            <a:off x="7604590" y="1483706"/>
            <a:ext cx="2815119" cy="1559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3. Full </a:t>
            </a:r>
            <a:r>
              <a:rPr lang="fi-FI" b="1" dirty="0" err="1">
                <a:solidFill>
                  <a:schemeClr val="tx1"/>
                </a:solidFill>
              </a:rPr>
              <a:t>proposals</a:t>
            </a:r>
            <a:r>
              <a:rPr lang="fi-FI" b="1" dirty="0">
                <a:solidFill>
                  <a:schemeClr val="tx1"/>
                </a:solidFill>
              </a:rPr>
              <a:t> deadline (</a:t>
            </a:r>
            <a:r>
              <a:rPr lang="fi-FI" b="1" dirty="0" err="1">
                <a:solidFill>
                  <a:schemeClr val="tx1"/>
                </a:solidFill>
              </a:rPr>
              <a:t>DoD</a:t>
            </a:r>
            <a:r>
              <a:rPr lang="fi-FI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ED79B48-A591-ECDA-27BB-A76D5B38A8A6}"/>
              </a:ext>
            </a:extLst>
          </p:cNvPr>
          <p:cNvSpPr/>
          <p:nvPr/>
        </p:nvSpPr>
        <p:spPr>
          <a:xfrm>
            <a:off x="2396446" y="3780379"/>
            <a:ext cx="2815119" cy="1559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4. </a:t>
            </a:r>
            <a:r>
              <a:rPr lang="fi-FI" b="1" dirty="0" err="1">
                <a:solidFill>
                  <a:schemeClr val="tx1"/>
                </a:solidFill>
              </a:rPr>
              <a:t>Tentative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Award</a:t>
            </a:r>
            <a:r>
              <a:rPr lang="fi-FI" b="1" dirty="0">
                <a:solidFill>
                  <a:schemeClr val="tx1"/>
                </a:solidFill>
              </a:rPr>
              <a:t> Notification </a:t>
            </a:r>
            <a:r>
              <a:rPr lang="fi-FI" b="1" dirty="0" err="1">
                <a:solidFill>
                  <a:schemeClr val="tx1"/>
                </a:solidFill>
              </a:rPr>
              <a:t>Date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FC78E3A-B9D6-1CB2-470D-AE7C26DB038A}"/>
              </a:ext>
            </a:extLst>
          </p:cNvPr>
          <p:cNvSpPr/>
          <p:nvPr/>
        </p:nvSpPr>
        <p:spPr>
          <a:xfrm>
            <a:off x="6019800" y="3841216"/>
            <a:ext cx="2815119" cy="1559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5. </a:t>
            </a:r>
            <a:r>
              <a:rPr lang="fi-FI" b="1" dirty="0" err="1">
                <a:solidFill>
                  <a:schemeClr val="tx1"/>
                </a:solidFill>
              </a:rPr>
              <a:t>Estimated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Award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Date</a:t>
            </a:r>
            <a:r>
              <a:rPr lang="fi-FI" b="1" dirty="0">
                <a:solidFill>
                  <a:schemeClr val="tx1"/>
                </a:solidFill>
              </a:rPr>
              <a:t> (US &amp; FI)</a:t>
            </a:r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0A7939B7-EC07-5994-D74B-877D4725D56F}"/>
              </a:ext>
            </a:extLst>
          </p:cNvPr>
          <p:cNvSpPr/>
          <p:nvPr/>
        </p:nvSpPr>
        <p:spPr>
          <a:xfrm>
            <a:off x="3318553" y="2110053"/>
            <a:ext cx="668675" cy="339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96740530-6572-1620-2CF0-269C0C0F2CAA}"/>
              </a:ext>
            </a:extLst>
          </p:cNvPr>
          <p:cNvSpPr/>
          <p:nvPr/>
        </p:nvSpPr>
        <p:spPr>
          <a:xfrm>
            <a:off x="6894817" y="2110053"/>
            <a:ext cx="668675" cy="339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id="{3C0010CB-3C54-2A52-1CAE-359D24ED6EDD}"/>
              </a:ext>
            </a:extLst>
          </p:cNvPr>
          <p:cNvSpPr/>
          <p:nvPr/>
        </p:nvSpPr>
        <p:spPr>
          <a:xfrm>
            <a:off x="5303378" y="4390408"/>
            <a:ext cx="668675" cy="339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4E4A028-1C41-DB94-961D-6A689379C229}"/>
              </a:ext>
            </a:extLst>
          </p:cNvPr>
          <p:cNvSpPr txBox="1"/>
          <p:nvPr/>
        </p:nvSpPr>
        <p:spPr>
          <a:xfrm>
            <a:off x="3052707" y="4972850"/>
            <a:ext cx="47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7 </a:t>
            </a:r>
            <a:r>
              <a:rPr lang="fi-FI" dirty="0" err="1">
                <a:solidFill>
                  <a:srgbClr val="FF0000"/>
                </a:solidFill>
                <a:sym typeface="Symbol" panose="05050102010706020507" pitchFamily="18" charset="2"/>
              </a:rPr>
              <a:t>June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 2024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8126BDA-A87C-2379-B0AE-56694FE2E810}"/>
              </a:ext>
            </a:extLst>
          </p:cNvPr>
          <p:cNvSpPr txBox="1"/>
          <p:nvPr/>
        </p:nvSpPr>
        <p:spPr>
          <a:xfrm>
            <a:off x="398978" y="2718892"/>
            <a:ext cx="47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Deadline 12 </a:t>
            </a:r>
            <a:r>
              <a:rPr lang="fi-FI" dirty="0" err="1">
                <a:solidFill>
                  <a:srgbClr val="FF0000"/>
                </a:solidFill>
                <a:sym typeface="Symbol" panose="05050102010706020507" pitchFamily="18" charset="2"/>
              </a:rPr>
              <a:t>Feb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 2024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AFD6DAD-D4C0-44A7-DDD2-A41704ECDF9A}"/>
              </a:ext>
            </a:extLst>
          </p:cNvPr>
          <p:cNvSpPr txBox="1"/>
          <p:nvPr/>
        </p:nvSpPr>
        <p:spPr>
          <a:xfrm>
            <a:off x="430604" y="5751389"/>
            <a:ext cx="110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4 </a:t>
            </a:r>
            <a:r>
              <a:rPr lang="fi-FI" sz="2000" b="1" dirty="0" err="1"/>
              <a:t>year</a:t>
            </a:r>
            <a:r>
              <a:rPr lang="fi-FI" sz="2000" b="1" dirty="0"/>
              <a:t> </a:t>
            </a:r>
            <a:r>
              <a:rPr lang="fi-FI" sz="2000" b="1" dirty="0" err="1"/>
              <a:t>period</a:t>
            </a:r>
            <a:r>
              <a:rPr lang="fi-FI" sz="2000" b="1" dirty="0"/>
              <a:t> of </a:t>
            </a:r>
            <a:r>
              <a:rPr lang="fi-FI" sz="2000" b="1" dirty="0" err="1"/>
              <a:t>performance</a:t>
            </a:r>
            <a:r>
              <a:rPr lang="fi-FI" sz="2000" b="1" dirty="0"/>
              <a:t> </a:t>
            </a:r>
            <a:r>
              <a:rPr lang="fi-FI" sz="2000" b="1" dirty="0" err="1"/>
              <a:t>with</a:t>
            </a:r>
            <a:r>
              <a:rPr lang="fi-FI" sz="2000" b="1" dirty="0"/>
              <a:t> a </a:t>
            </a:r>
            <a:r>
              <a:rPr lang="fi-FI" sz="2000" b="1" dirty="0" err="1"/>
              <a:t>max</a:t>
            </a:r>
            <a:r>
              <a:rPr lang="fi-FI" sz="2000" b="1" dirty="0"/>
              <a:t>. </a:t>
            </a:r>
            <a:r>
              <a:rPr lang="fi-FI" sz="2000" b="1" dirty="0" err="1"/>
              <a:t>funding</a:t>
            </a:r>
            <a:r>
              <a:rPr lang="fi-FI" sz="2000" b="1" dirty="0"/>
              <a:t> of EUR 3,000,000 for Finland team.</a:t>
            </a:r>
          </a:p>
          <a:p>
            <a:r>
              <a:rPr lang="fi-FI" sz="2000" b="1" dirty="0"/>
              <a:t>A single </a:t>
            </a:r>
            <a:r>
              <a:rPr lang="fi-FI" sz="2000" b="1" dirty="0" err="1"/>
              <a:t>award</a:t>
            </a:r>
            <a:r>
              <a:rPr lang="fi-FI" sz="2000" b="1" dirty="0"/>
              <a:t> </a:t>
            </a:r>
            <a:r>
              <a:rPr lang="fi-FI" sz="2000" b="1" dirty="0" err="1"/>
              <a:t>will</a:t>
            </a:r>
            <a:r>
              <a:rPr lang="fi-FI" sz="2000" b="1" dirty="0"/>
              <a:t> </a:t>
            </a:r>
            <a:r>
              <a:rPr lang="fi-FI" sz="2000" b="1" dirty="0" err="1"/>
              <a:t>be</a:t>
            </a:r>
            <a:r>
              <a:rPr lang="fi-FI" sz="2000" b="1" dirty="0"/>
              <a:t> </a:t>
            </a:r>
            <a:r>
              <a:rPr lang="fi-FI" sz="2000" b="1" dirty="0" err="1"/>
              <a:t>issued</a:t>
            </a:r>
            <a:r>
              <a:rPr lang="fi-FI" sz="2000" b="1" dirty="0"/>
              <a:t> for a </a:t>
            </a:r>
            <a:r>
              <a:rPr lang="fi-FI" sz="2000" b="1" dirty="0" err="1"/>
              <a:t>consortium</a:t>
            </a:r>
            <a:r>
              <a:rPr lang="fi-FI" sz="2000" b="1" dirty="0"/>
              <a:t> of 2-5 </a:t>
            </a:r>
            <a:r>
              <a:rPr lang="fi-FI" sz="2000" b="1" dirty="0" err="1"/>
              <a:t>parties</a:t>
            </a:r>
            <a:r>
              <a:rPr lang="fi-FI" sz="2000" b="1" dirty="0"/>
              <a:t>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DAA34CE-AF39-0BEC-D7D0-EA6E4570E1DF}"/>
              </a:ext>
            </a:extLst>
          </p:cNvPr>
          <p:cNvSpPr txBox="1"/>
          <p:nvPr/>
        </p:nvSpPr>
        <p:spPr>
          <a:xfrm>
            <a:off x="4509927" y="2718892"/>
            <a:ext cx="301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15 </a:t>
            </a:r>
            <a:r>
              <a:rPr lang="fi-FI" dirty="0" err="1">
                <a:solidFill>
                  <a:srgbClr val="FF0000"/>
                </a:solidFill>
              </a:rPr>
              <a:t>March</a:t>
            </a:r>
            <a:r>
              <a:rPr lang="fi-FI" dirty="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C474678-A4D0-6CBE-2C67-496B8D7E3492}"/>
              </a:ext>
            </a:extLst>
          </p:cNvPr>
          <p:cNvSpPr txBox="1"/>
          <p:nvPr/>
        </p:nvSpPr>
        <p:spPr>
          <a:xfrm>
            <a:off x="7645686" y="2718892"/>
            <a:ext cx="260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Deadline 3 </a:t>
            </a:r>
            <a:r>
              <a:rPr lang="fi-FI" u="sng" dirty="0">
                <a:solidFill>
                  <a:srgbClr val="FF0000"/>
                </a:solidFill>
              </a:rPr>
              <a:t>May</a:t>
            </a:r>
            <a:r>
              <a:rPr lang="fi-FI" dirty="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A1A5CAA-3366-5CA7-C35A-DE668272686E}"/>
              </a:ext>
            </a:extLst>
          </p:cNvPr>
          <p:cNvSpPr txBox="1"/>
          <p:nvPr/>
        </p:nvSpPr>
        <p:spPr>
          <a:xfrm>
            <a:off x="6444292" y="5030987"/>
            <a:ext cx="254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1 </a:t>
            </a:r>
            <a:r>
              <a:rPr lang="fi-FI" u="sng" dirty="0">
                <a:solidFill>
                  <a:srgbClr val="FF0000"/>
                </a:solidFill>
                <a:sym typeface="Symbol" panose="05050102010706020507" pitchFamily="18" charset="2"/>
              </a:rPr>
              <a:t>October</a:t>
            </a:r>
            <a:r>
              <a:rPr lang="fi-FI" dirty="0">
                <a:solidFill>
                  <a:srgbClr val="FF0000"/>
                </a:solidFill>
                <a:sym typeface="Symbol" panose="05050102010706020507" pitchFamily="18" charset="2"/>
              </a:rPr>
              <a:t> 2024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575038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Akatemia">
  <a:themeElements>
    <a:clrScheme name="SuomenAkatemia2020">
      <a:dk1>
        <a:sysClr val="windowText" lastClr="000000"/>
      </a:dk1>
      <a:lt1>
        <a:sysClr val="window" lastClr="FFFFFF"/>
      </a:lt1>
      <a:dk2>
        <a:srgbClr val="0077BF"/>
      </a:dk2>
      <a:lt2>
        <a:srgbClr val="E7E6E6"/>
      </a:lt2>
      <a:accent1>
        <a:srgbClr val="005A9C"/>
      </a:accent1>
      <a:accent2>
        <a:srgbClr val="4F9D2F"/>
      </a:accent2>
      <a:accent3>
        <a:srgbClr val="BEC946"/>
      </a:accent3>
      <a:accent4>
        <a:srgbClr val="50AADC"/>
      </a:accent4>
      <a:accent5>
        <a:srgbClr val="DA8E2E"/>
      </a:accent5>
      <a:accent6>
        <a:srgbClr val="A63B74"/>
      </a:accent6>
      <a:hlink>
        <a:srgbClr val="81BCCF"/>
      </a:hlink>
      <a:folHlink>
        <a:srgbClr val="594A8C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KA_kalvopohja_2023_EN.potx" id="{DB30B354-8EBA-4888-AD9F-A0D31AABE794}" vid="{14339297-2C96-4452-BB6D-A5DD394B0BE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62B8ED1161348824EE23D5168F0E0" ma:contentTypeVersion="15" ma:contentTypeDescription="Create a new document." ma:contentTypeScope="" ma:versionID="bb91bb2b5ab1114fcf2c191c74d2826e">
  <xsd:schema xmlns:xsd="http://www.w3.org/2001/XMLSchema" xmlns:xs="http://www.w3.org/2001/XMLSchema" xmlns:p="http://schemas.microsoft.com/office/2006/metadata/properties" xmlns:ns2="765ca7ec-31f7-45c6-a5a5-ce1aee8624b5" xmlns:ns3="21222a03-26d9-4082-a6a4-f483e8eff791" targetNamespace="http://schemas.microsoft.com/office/2006/metadata/properties" ma:root="true" ma:fieldsID="16d9b993ccafe5fe0c4ca1b69cb89daa" ns2:_="" ns3:_="">
    <xsd:import namespace="765ca7ec-31f7-45c6-a5a5-ce1aee8624b5"/>
    <xsd:import namespace="21222a03-26d9-4082-a6a4-f483e8eff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ca7ec-31f7-45c6-a5a5-ce1aee862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22a03-26d9-4082-a6a4-f483e8eff79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39469eb-ecc3-43fe-8d06-0f644a958cd3}" ma:internalName="TaxCatchAll" ma:showField="CatchAllData" ma:web="21222a03-26d9-4082-a6a4-f483e8eff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222a03-26d9-4082-a6a4-f483e8eff791" xsi:nil="true"/>
    <lcf76f155ced4ddcb4097134ff3c332f xmlns="765ca7ec-31f7-45c6-a5a5-ce1aee8624b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17FFDB-8491-4CBF-ACFB-5B2F8407897E}"/>
</file>

<file path=customXml/itemProps2.xml><?xml version="1.0" encoding="utf-8"?>
<ds:datastoreItem xmlns:ds="http://schemas.openxmlformats.org/officeDocument/2006/customXml" ds:itemID="{680D14F8-DC6F-45C4-AA18-0E1825EC1D5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c4b811c3-9e32-46ce-b016-a753bf357d5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2BEE45-36A4-4AFE-AFE2-D07D7B9A28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AKA_kalvopohja_2023_EN</Template>
  <TotalTime>1083</TotalTime>
  <Words>127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LT Pro</vt:lpstr>
      <vt:lpstr>Avenir Next LT Pro Demi</vt:lpstr>
      <vt:lpstr>Calibri</vt:lpstr>
      <vt:lpstr>Source Sans Pro</vt:lpstr>
      <vt:lpstr>Suomen Akatemia</vt:lpstr>
      <vt:lpstr>Joint Call with U.S. Department of Defense 2024: Future Information Architecture for IoT Call info, 31 Jan 2024</vt:lpstr>
      <vt:lpstr>The application &amp; decision making 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RC24_XX Nimi Pre-meeting/Panel meeting XX Month 2024</dc:title>
  <dc:creator>Räisänen Minna (SA)</dc:creator>
  <cp:lastModifiedBy>Olafson Lundemo, Mari</cp:lastModifiedBy>
  <cp:revision>149</cp:revision>
  <dcterms:created xsi:type="dcterms:W3CDTF">2023-10-20T08:27:02Z</dcterms:created>
  <dcterms:modified xsi:type="dcterms:W3CDTF">2024-02-05T14:01:54Z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0x01010078F62B8ED1161348824EE23D5168F0E0</vt:lpwstr>
  </property>
</Properties>
</file>